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8"/>
  </p:notesMasterIdLst>
  <p:sldIdLst>
    <p:sldId id="353" r:id="rId2"/>
    <p:sldId id="352" r:id="rId3"/>
    <p:sldId id="354" r:id="rId4"/>
    <p:sldId id="355" r:id="rId5"/>
    <p:sldId id="356" r:id="rId6"/>
    <p:sldId id="357" r:id="rId7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6404" autoAdjust="0"/>
  </p:normalViewPr>
  <p:slideViewPr>
    <p:cSldViewPr>
      <p:cViewPr varScale="1">
        <p:scale>
          <a:sx n="92" d="100"/>
          <a:sy n="92" d="100"/>
        </p:scale>
        <p:origin x="-672" y="-108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02.06.2021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02.06.2021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02.06.2021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02.06.2021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02.06.2021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02.06.2021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02.06.2021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02.06.2021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02.06.2021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02.06.2021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02.06.2021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02.06.2021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6906" y="284407"/>
            <a:ext cx="6275040" cy="493564"/>
          </a:xfrm>
        </p:spPr>
        <p:txBody>
          <a:bodyPr>
            <a:noAutofit/>
          </a:bodyPr>
          <a:lstStyle/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400" dirty="0" smtClean="0"/>
              <a:t>Информационная справка </a:t>
            </a:r>
            <a:br>
              <a:rPr lang="ru-RU" sz="1400" dirty="0" smtClean="0"/>
            </a:br>
            <a:r>
              <a:rPr lang="ru-RU" sz="1400" dirty="0" smtClean="0"/>
              <a:t>«Детский сад №37</a:t>
            </a:r>
            <a:br>
              <a:rPr lang="ru-RU" sz="1400" dirty="0" smtClean="0"/>
            </a:br>
            <a:r>
              <a:rPr lang="ru-RU" sz="1400" dirty="0" smtClean="0"/>
              <a:t> с </a:t>
            </a:r>
            <a:r>
              <a:rPr lang="ru-RU" sz="1400" dirty="0" err="1" smtClean="0"/>
              <a:t>Чулпаново</a:t>
            </a:r>
            <a:r>
              <a:rPr lang="ru-RU" sz="1400" dirty="0" smtClean="0"/>
              <a:t>»</a:t>
            </a:r>
            <a:br>
              <a:rPr lang="ru-RU" sz="1400" dirty="0" smtClean="0"/>
            </a:br>
            <a:r>
              <a:rPr lang="ru-RU" sz="1400" dirty="0" smtClean="0"/>
              <a:t>по проведенным мероприятиям в рамках Года родных языков и народного единства за апрель2021 года</a:t>
            </a:r>
            <a:endParaRPr lang="ru-RU" sz="14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712422003"/>
              </p:ext>
            </p:extLst>
          </p:nvPr>
        </p:nvGraphicFramePr>
        <p:xfrm>
          <a:off x="827584" y="1635646"/>
          <a:ext cx="7704855" cy="834390"/>
        </p:xfrm>
        <a:graphic>
          <a:graphicData uri="http://schemas.openxmlformats.org/drawingml/2006/table">
            <a:tbl>
              <a:tblPr firstRow="1" firstCol="1" bandRow="1"/>
              <a:tblGrid>
                <a:gridCol w="1368152">
                  <a:extLst>
                    <a:ext uri="{9D8B030D-6E8A-4147-A177-3AD203B41FA5}">
                      <a16:colId xmlns="" xmlns:a16="http://schemas.microsoft.com/office/drawing/2014/main" val="3906029407"/>
                    </a:ext>
                  </a:extLst>
                </a:gridCol>
                <a:gridCol w="2160240">
                  <a:extLst>
                    <a:ext uri="{9D8B030D-6E8A-4147-A177-3AD203B41FA5}">
                      <a16:colId xmlns="" xmlns:a16="http://schemas.microsoft.com/office/drawing/2014/main" val="3306343756"/>
                    </a:ext>
                  </a:extLst>
                </a:gridCol>
                <a:gridCol w="2160098">
                  <a:extLst>
                    <a:ext uri="{9D8B030D-6E8A-4147-A177-3AD203B41FA5}">
                      <a16:colId xmlns="" xmlns:a16="http://schemas.microsoft.com/office/drawing/2014/main" val="2382812083"/>
                    </a:ext>
                  </a:extLst>
                </a:gridCol>
                <a:gridCol w="2016365">
                  <a:extLst>
                    <a:ext uri="{9D8B030D-6E8A-4147-A177-3AD203B41FA5}">
                      <a16:colId xmlns="" xmlns:a16="http://schemas.microsoft.com/office/drawing/2014/main" val="7688134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Всего мероприятий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(едини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участников (чел.)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Доля от общего количества детей (%)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659476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«Детский сад №37</a:t>
                      </a:r>
                      <a:b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 </a:t>
                      </a:r>
                      <a:r>
                        <a:rPr lang="ru-RU" sz="11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Чулпаново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359958012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89954" y="1"/>
            <a:ext cx="2454045" cy="1070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39330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571486"/>
            <a:ext cx="7464073" cy="559275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solidFill>
                  <a:srgbClr val="C00000"/>
                </a:solidFill>
              </a:rPr>
              <a:t>Инсценировка русской народной сказки «Репка» на татарском языке</a:t>
            </a:r>
            <a:r>
              <a:rPr lang="ru-RU" sz="1100" dirty="0">
                <a:latin typeface="Calibri"/>
                <a:ea typeface="Calibri"/>
                <a:cs typeface="Times New Roman"/>
              </a:rPr>
              <a:t/>
            </a:r>
            <a:br>
              <a:rPr lang="ru-RU" sz="1100" dirty="0">
                <a:latin typeface="Calibri"/>
                <a:ea typeface="Calibri"/>
                <a:cs typeface="Times New Roman"/>
              </a:rPr>
            </a:br>
            <a:endParaRPr lang="ru-RU" sz="1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03225" y="347342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832633" y="987573"/>
            <a:ext cx="3816424" cy="3600401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 smtClean="0">
                <a:solidFill>
                  <a:schemeClr val="tx1"/>
                </a:solidFill>
              </a:rPr>
              <a:t>Цель: </a:t>
            </a:r>
            <a:r>
              <a:rPr lang="ru-RU" sz="1200" dirty="0">
                <a:solidFill>
                  <a:schemeClr val="tx1"/>
                </a:solidFill>
              </a:rPr>
              <a:t>Развивать умение вести разговор со своими собеседниками  на татарском языке, развивать память, внимание, речь. Совершенствовать инсценировку знакомых несложных сказок на татарском языке.</a:t>
            </a:r>
          </a:p>
          <a:p>
            <a:r>
              <a:rPr lang="ru-RU" sz="1200" dirty="0">
                <a:solidFill>
                  <a:schemeClr val="tx1"/>
                </a:solidFill>
              </a:rPr>
              <a:t> Все дети любят сказки. А с каким удовольствием участвовали сегодня наши ребята в инсценировке. Каждый старался выступать громко, выразительно. В ходе показа повысился интерес к  драматизации, умение передавать эмоциональное состояние героев.</a:t>
            </a:r>
          </a:p>
        </p:txBody>
      </p:sp>
      <p:sp>
        <p:nvSpPr>
          <p:cNvPr id="11" name="4-конечная звезда 10"/>
          <p:cNvSpPr/>
          <p:nvPr/>
        </p:nvSpPr>
        <p:spPr>
          <a:xfrm>
            <a:off x="827583" y="1894648"/>
            <a:ext cx="1506095" cy="1397181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4-конечная звезда 11"/>
          <p:cNvSpPr/>
          <p:nvPr/>
        </p:nvSpPr>
        <p:spPr>
          <a:xfrm>
            <a:off x="1259632" y="3615480"/>
            <a:ext cx="1481336" cy="1188518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4-конечная звезда 13"/>
          <p:cNvSpPr/>
          <p:nvPr/>
        </p:nvSpPr>
        <p:spPr>
          <a:xfrm>
            <a:off x="7236296" y="1364811"/>
            <a:ext cx="1320903" cy="1259754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4-конечная звезда 14"/>
          <p:cNvSpPr/>
          <p:nvPr/>
        </p:nvSpPr>
        <p:spPr>
          <a:xfrm>
            <a:off x="6266961" y="3571269"/>
            <a:ext cx="1589348" cy="1212012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74176" y="0"/>
            <a:ext cx="2067638" cy="90205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131840" y="347342"/>
            <a:ext cx="3842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«</a:t>
            </a:r>
            <a:r>
              <a:rPr lang="ru-RU" sz="1200" dirty="0" smtClean="0">
                <a:solidFill>
                  <a:srgbClr val="002060"/>
                </a:solidFill>
              </a:rPr>
              <a:t>Детский сад №37 с. </a:t>
            </a:r>
            <a:r>
              <a:rPr lang="ru-RU" sz="1200" dirty="0" err="1" smtClean="0">
                <a:solidFill>
                  <a:srgbClr val="002060"/>
                </a:solidFill>
              </a:rPr>
              <a:t>Чулпаново</a:t>
            </a:r>
            <a:r>
              <a:rPr lang="ru-RU" sz="1200" dirty="0" smtClean="0">
                <a:solidFill>
                  <a:srgbClr val="002060"/>
                </a:solidFill>
              </a:rPr>
              <a:t>»</a:t>
            </a:r>
            <a:endParaRPr lang="ru-RU" sz="1200" dirty="0">
              <a:solidFill>
                <a:srgbClr val="002060"/>
              </a:solidFill>
            </a:endParaRPr>
          </a:p>
        </p:txBody>
      </p:sp>
      <p:pic>
        <p:nvPicPr>
          <p:cNvPr id="23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7192" y="1260478"/>
            <a:ext cx="1666875" cy="1552575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24" name="Picture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41220" y="1233703"/>
            <a:ext cx="1733550" cy="1359535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25" name="Picture 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0822" y="3291829"/>
            <a:ext cx="1538291" cy="1524000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26" name="Picture 2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49057" y="3605766"/>
            <a:ext cx="1512570" cy="1247775"/>
          </a:xfrm>
          <a:prstGeom prst="rect">
            <a:avLst/>
          </a:prstGeom>
          <a:noFill/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xmlns="" val="437355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644323"/>
            <a:ext cx="7464073" cy="559275"/>
          </a:xfrm>
        </p:spPr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solidFill>
                  <a:srgbClr val="C00000"/>
                </a:solidFill>
              </a:rPr>
              <a:t>Занятие по изобразительному творчеству</a:t>
            </a:r>
            <a:r>
              <a:rPr lang="ru-RU" sz="1200" dirty="0" smtClean="0">
                <a:solidFill>
                  <a:srgbClr val="C00000"/>
                </a:solidFill>
              </a:rPr>
              <a:t>.</a:t>
            </a:r>
            <a:br>
              <a:rPr lang="ru-RU" sz="1200" dirty="0" smtClean="0">
                <a:solidFill>
                  <a:srgbClr val="C00000"/>
                </a:solidFill>
              </a:rPr>
            </a:br>
            <a:r>
              <a:rPr lang="ru-RU" sz="1200" dirty="0" smtClean="0">
                <a:solidFill>
                  <a:srgbClr val="C00000"/>
                </a:solidFill>
              </a:rPr>
              <a:t> </a:t>
            </a:r>
            <a:r>
              <a:rPr lang="ru-RU" sz="1200" dirty="0">
                <a:solidFill>
                  <a:srgbClr val="C00000"/>
                </a:solidFill>
              </a:rPr>
              <a:t>Знакомство с татарской народной обувью </a:t>
            </a:r>
            <a:r>
              <a:rPr lang="ru-RU" sz="1200" dirty="0" smtClean="0">
                <a:solidFill>
                  <a:srgbClr val="C00000"/>
                </a:solidFill>
              </a:rPr>
              <a:t>«Ичиги»</a:t>
            </a:r>
            <a:r>
              <a:rPr lang="ru-RU" sz="1200" dirty="0"/>
              <a:t/>
            </a:r>
            <a:br>
              <a:rPr lang="ru-RU" sz="1200" dirty="0"/>
            </a:br>
            <a:endParaRPr lang="ru-RU" sz="1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03225" y="347342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832632" y="1275605"/>
            <a:ext cx="3971615" cy="2901669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rgbClr val="002060"/>
                </a:solidFill>
              </a:rPr>
              <a:t>Цель: Продолжать знакомить детей с татарским национальным орнаментом, основными мотивами, их колоритом, вариациями.</a:t>
            </a:r>
          </a:p>
          <a:p>
            <a:pPr algn="ctr"/>
            <a:r>
              <a:rPr lang="ru-RU" sz="1200" dirty="0">
                <a:solidFill>
                  <a:srgbClr val="002060"/>
                </a:solidFill>
              </a:rPr>
              <a:t>Задачи: Развивать интерес к культуре своего родного края.</a:t>
            </a:r>
          </a:p>
          <a:p>
            <a:pPr algn="ctr"/>
            <a:r>
              <a:rPr lang="ru-RU" sz="1200" dirty="0">
                <a:solidFill>
                  <a:srgbClr val="002060"/>
                </a:solidFill>
              </a:rPr>
              <a:t>Дети работали под звуки народной </a:t>
            </a:r>
            <a:r>
              <a:rPr lang="ru-RU" sz="1200" dirty="0" err="1">
                <a:solidFill>
                  <a:srgbClr val="002060"/>
                </a:solidFill>
              </a:rPr>
              <a:t>музыки.После</a:t>
            </a:r>
            <a:r>
              <a:rPr lang="ru-RU" sz="1200" dirty="0">
                <a:solidFill>
                  <a:srgbClr val="002060"/>
                </a:solidFill>
              </a:rPr>
              <a:t> работы провели выставку </a:t>
            </a:r>
            <a:r>
              <a:rPr lang="ru-RU" sz="1200" dirty="0" err="1">
                <a:solidFill>
                  <a:srgbClr val="002060"/>
                </a:solidFill>
              </a:rPr>
              <a:t>сапожек.Провели</a:t>
            </a:r>
            <a:r>
              <a:rPr lang="ru-RU" sz="1200" dirty="0">
                <a:solidFill>
                  <a:srgbClr val="002060"/>
                </a:solidFill>
              </a:rPr>
              <a:t> самоанализ. Дети остались довольны своей работой.</a:t>
            </a:r>
          </a:p>
        </p:txBody>
      </p:sp>
      <p:sp>
        <p:nvSpPr>
          <p:cNvPr id="11" name="4-конечная звезда 10"/>
          <p:cNvSpPr/>
          <p:nvPr/>
        </p:nvSpPr>
        <p:spPr>
          <a:xfrm>
            <a:off x="829670" y="1059582"/>
            <a:ext cx="1506095" cy="1397181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4-конечная звезда 11"/>
          <p:cNvSpPr/>
          <p:nvPr/>
        </p:nvSpPr>
        <p:spPr>
          <a:xfrm>
            <a:off x="1259632" y="3615480"/>
            <a:ext cx="1481336" cy="1188518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4-конечная звезда 13"/>
          <p:cNvSpPr/>
          <p:nvPr/>
        </p:nvSpPr>
        <p:spPr>
          <a:xfrm>
            <a:off x="7236296" y="1364811"/>
            <a:ext cx="1320903" cy="1259754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4-конечная звезда 14"/>
          <p:cNvSpPr/>
          <p:nvPr/>
        </p:nvSpPr>
        <p:spPr>
          <a:xfrm>
            <a:off x="6956592" y="3375962"/>
            <a:ext cx="1589348" cy="1212012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6296" y="29708"/>
            <a:ext cx="1800200" cy="79605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131840" y="347342"/>
            <a:ext cx="3842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«</a:t>
            </a:r>
            <a:r>
              <a:rPr lang="ru-RU" sz="1200" dirty="0" smtClean="0">
                <a:solidFill>
                  <a:srgbClr val="002060"/>
                </a:solidFill>
              </a:rPr>
              <a:t>Детский сад №37 с. </a:t>
            </a:r>
            <a:r>
              <a:rPr lang="ru-RU" sz="1200" dirty="0" err="1" smtClean="0">
                <a:solidFill>
                  <a:srgbClr val="002060"/>
                </a:solidFill>
              </a:rPr>
              <a:t>Чулпаново</a:t>
            </a:r>
            <a:r>
              <a:rPr lang="ru-RU" sz="1200" dirty="0" smtClean="0">
                <a:solidFill>
                  <a:srgbClr val="002060"/>
                </a:solidFill>
              </a:rPr>
              <a:t>»</a:t>
            </a:r>
            <a:endParaRPr lang="ru-RU" sz="1200" dirty="0">
              <a:solidFill>
                <a:srgbClr val="002060"/>
              </a:solidFill>
            </a:endParaRPr>
          </a:p>
        </p:txBody>
      </p:sp>
      <p:pic>
        <p:nvPicPr>
          <p:cNvPr id="16" name="Рисунок 15" descr="C:\Users\HOME\AppData\Local\Microsoft\Windows\Temporary Internet Files\Content.Word\IMG_20210409_11533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9670" y="1131589"/>
            <a:ext cx="1761180" cy="1325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 descr="C:\Users\HOME\AppData\Local\Microsoft\Windows\Temporary Internet Files\Content.Word\IMG_20210409_11471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63309" y="1275605"/>
            <a:ext cx="1715156" cy="1348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Рисунок 17" descr="C:\Users\HOME\AppData\Local\Microsoft\Windows\Temporary Internet Files\Content.Word\IMG_20210409_115014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81726" y="3159888"/>
            <a:ext cx="1759242" cy="1428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Рисунок 19" descr="C:\Users\HOME\AppData\Local\Microsoft\Windows\Temporary Internet Files\Content.Word\IMG_20210414_143031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65453" y="3375962"/>
            <a:ext cx="1813012" cy="13560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096831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624341"/>
            <a:ext cx="7734857" cy="363233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Тукаем . Просмотр презентации </a:t>
            </a:r>
            <a:r>
              <a:rPr lang="ru-RU" sz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 жизни и творчестве </a:t>
            </a:r>
            <a:r>
              <a:rPr lang="ru-RU" sz="12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Габдуллы</a:t>
            </a:r>
            <a:r>
              <a:rPr lang="ru-RU" sz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Тукая.</a:t>
            </a:r>
            <a:endParaRPr lang="ru-RU" sz="1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03225" y="347342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832632" y="1275605"/>
            <a:ext cx="3971615" cy="2901669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rgbClr val="002060"/>
                </a:solidFill>
              </a:rPr>
              <a:t>Цель и задачи: </a:t>
            </a:r>
            <a:r>
              <a:rPr lang="ru-RU" sz="1200" dirty="0">
                <a:solidFill>
                  <a:srgbClr val="002060"/>
                </a:solidFill>
              </a:rPr>
              <a:t>Знакомство с известным татарским поэтом </a:t>
            </a:r>
            <a:r>
              <a:rPr lang="ru-RU" sz="1200" dirty="0" err="1" smtClean="0">
                <a:solidFill>
                  <a:srgbClr val="002060"/>
                </a:solidFill>
              </a:rPr>
              <a:t>Г.Тукаем</a:t>
            </a:r>
            <a:r>
              <a:rPr lang="ru-RU" sz="1200" dirty="0">
                <a:solidFill>
                  <a:srgbClr val="002060"/>
                </a:solidFill>
              </a:rPr>
              <a:t>, расширение знаний о его творчестве, развивать интерес и любовь к творчеству поэта, воспитывать любовь к родному языку.</a:t>
            </a:r>
          </a:p>
        </p:txBody>
      </p:sp>
      <p:sp>
        <p:nvSpPr>
          <p:cNvPr id="11" name="4-конечная звезда 10"/>
          <p:cNvSpPr/>
          <p:nvPr/>
        </p:nvSpPr>
        <p:spPr>
          <a:xfrm>
            <a:off x="734366" y="1185632"/>
            <a:ext cx="1506095" cy="1397181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4-конечная звезда 11"/>
          <p:cNvSpPr/>
          <p:nvPr/>
        </p:nvSpPr>
        <p:spPr>
          <a:xfrm>
            <a:off x="1259632" y="3615480"/>
            <a:ext cx="1481336" cy="1188518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4-конечная звезда 13"/>
          <p:cNvSpPr/>
          <p:nvPr/>
        </p:nvSpPr>
        <p:spPr>
          <a:xfrm>
            <a:off x="7236296" y="1364811"/>
            <a:ext cx="1320903" cy="1259754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4-конечная звезда 14"/>
          <p:cNvSpPr/>
          <p:nvPr/>
        </p:nvSpPr>
        <p:spPr>
          <a:xfrm>
            <a:off x="6956592" y="3375962"/>
            <a:ext cx="1589348" cy="1212012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6296" y="29708"/>
            <a:ext cx="1800200" cy="79605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131840" y="347342"/>
            <a:ext cx="3842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«</a:t>
            </a:r>
            <a:r>
              <a:rPr lang="ru-RU" sz="1200" dirty="0" smtClean="0">
                <a:solidFill>
                  <a:srgbClr val="002060"/>
                </a:solidFill>
              </a:rPr>
              <a:t>Детский сад №37 с. </a:t>
            </a:r>
            <a:r>
              <a:rPr lang="ru-RU" sz="1200" dirty="0" err="1" smtClean="0">
                <a:solidFill>
                  <a:srgbClr val="002060"/>
                </a:solidFill>
              </a:rPr>
              <a:t>Чулпаново</a:t>
            </a:r>
            <a:r>
              <a:rPr lang="ru-RU" sz="1200" dirty="0" smtClean="0">
                <a:solidFill>
                  <a:srgbClr val="002060"/>
                </a:solidFill>
              </a:rPr>
              <a:t>»</a:t>
            </a:r>
            <a:endParaRPr lang="ru-RU" sz="1200" dirty="0">
              <a:solidFill>
                <a:srgbClr val="002060"/>
              </a:solidFill>
            </a:endParaRPr>
          </a:p>
        </p:txBody>
      </p:sp>
      <p:pic>
        <p:nvPicPr>
          <p:cNvPr id="21" name="Рисунок 20" descr="C:\Users\HOME\AppData\Local\Microsoft\Windows\Temporary Internet Files\Content.Word\IMG_20210414_09150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1059582"/>
            <a:ext cx="1791841" cy="15232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Рисунок 21" descr="C:\Users\HOME\AppData\Local\Microsoft\Windows\Temporary Internet Files\Content.Word\IMG_20210414_09142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69539" y="1185632"/>
            <a:ext cx="1908925" cy="15408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Рисунок 22" descr="C:\Users\HOME\AppData\Local\Microsoft\Windows\Temporary Internet Files\Content.Word\IMG_20210414_09081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08623" y="3291830"/>
            <a:ext cx="1869842" cy="1296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3225" y="3003798"/>
            <a:ext cx="2037743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66015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624341"/>
            <a:ext cx="7734857" cy="363233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Литературно- музыкальная композиция по произведениям </a:t>
            </a:r>
            <a:r>
              <a:rPr lang="ru-RU" sz="12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Г.Тукая</a:t>
            </a:r>
            <a:r>
              <a:rPr lang="ru-RU" sz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«Тукай в наших сердцах»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03225" y="347342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832632" y="1275605"/>
            <a:ext cx="3971615" cy="2901669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rgbClr val="002060"/>
                </a:solidFill>
              </a:rPr>
              <a:t>Цель: Продолжить знакомить детей с жизнью и творчеством </a:t>
            </a:r>
            <a:r>
              <a:rPr lang="ru-RU" sz="1100" dirty="0" err="1">
                <a:solidFill>
                  <a:srgbClr val="002060"/>
                </a:solidFill>
              </a:rPr>
              <a:t>Габдуллы</a:t>
            </a:r>
            <a:r>
              <a:rPr lang="ru-RU" sz="1100" dirty="0">
                <a:solidFill>
                  <a:srgbClr val="002060"/>
                </a:solidFill>
              </a:rPr>
              <a:t> Тукая.</a:t>
            </a:r>
          </a:p>
          <a:p>
            <a:pPr algn="ctr"/>
            <a:r>
              <a:rPr lang="ru-RU" sz="1100" dirty="0">
                <a:solidFill>
                  <a:srgbClr val="002060"/>
                </a:solidFill>
              </a:rPr>
              <a:t>Воспитывать в детях любовь и бережное отношение к  его произведениям ,</a:t>
            </a:r>
          </a:p>
          <a:p>
            <a:pPr algn="ctr"/>
            <a:r>
              <a:rPr lang="ru-RU" sz="1100" dirty="0">
                <a:solidFill>
                  <a:srgbClr val="002060"/>
                </a:solidFill>
              </a:rPr>
              <a:t>Формировать честность, правдивость, доброту и отзывчивость через сказки, стихи  </a:t>
            </a:r>
            <a:r>
              <a:rPr lang="ru-RU" sz="1100" dirty="0" err="1">
                <a:solidFill>
                  <a:srgbClr val="002060"/>
                </a:solidFill>
              </a:rPr>
              <a:t>Габдуллы</a:t>
            </a:r>
            <a:r>
              <a:rPr lang="ru-RU" sz="1100" dirty="0">
                <a:solidFill>
                  <a:srgbClr val="002060"/>
                </a:solidFill>
              </a:rPr>
              <a:t> Тукая.</a:t>
            </a:r>
          </a:p>
          <a:p>
            <a:pPr algn="ctr"/>
            <a:r>
              <a:rPr lang="ru-RU" sz="1100" dirty="0" smtClean="0">
                <a:solidFill>
                  <a:srgbClr val="002060"/>
                </a:solidFill>
              </a:rPr>
              <a:t>Дети </a:t>
            </a:r>
            <a:r>
              <a:rPr lang="ru-RU" sz="1100" dirty="0">
                <a:solidFill>
                  <a:srgbClr val="002060"/>
                </a:solidFill>
              </a:rPr>
              <a:t>читали наизусть стихи, спели песню “</a:t>
            </a:r>
            <a:r>
              <a:rPr lang="ru-RU" sz="1100" dirty="0" err="1">
                <a:solidFill>
                  <a:srgbClr val="002060"/>
                </a:solidFill>
              </a:rPr>
              <a:t>Туган</a:t>
            </a:r>
            <a:r>
              <a:rPr lang="ru-RU" sz="1100" dirty="0">
                <a:solidFill>
                  <a:srgbClr val="002060"/>
                </a:solidFill>
              </a:rPr>
              <a:t> тел”, инсценировали произведения Тукая “</a:t>
            </a:r>
            <a:r>
              <a:rPr lang="ru-RU" sz="1100" dirty="0" err="1">
                <a:solidFill>
                  <a:srgbClr val="002060"/>
                </a:solidFill>
              </a:rPr>
              <a:t>Бишек</a:t>
            </a:r>
            <a:r>
              <a:rPr lang="ru-RU" sz="1100" dirty="0">
                <a:solidFill>
                  <a:srgbClr val="002060"/>
                </a:solidFill>
              </a:rPr>
              <a:t> </a:t>
            </a:r>
            <a:r>
              <a:rPr lang="ru-RU" sz="1100" dirty="0" err="1">
                <a:solidFill>
                  <a:srgbClr val="002060"/>
                </a:solidFill>
              </a:rPr>
              <a:t>җыры</a:t>
            </a:r>
            <a:r>
              <a:rPr lang="ru-RU" sz="1100" dirty="0">
                <a:solidFill>
                  <a:srgbClr val="002060"/>
                </a:solidFill>
              </a:rPr>
              <a:t>”, “Бала </a:t>
            </a:r>
            <a:r>
              <a:rPr lang="ru-RU" sz="1100" dirty="0" err="1">
                <a:solidFill>
                  <a:srgbClr val="002060"/>
                </a:solidFill>
              </a:rPr>
              <a:t>белән</a:t>
            </a:r>
            <a:r>
              <a:rPr lang="ru-RU" sz="1100" dirty="0">
                <a:solidFill>
                  <a:srgbClr val="002060"/>
                </a:solidFill>
              </a:rPr>
              <a:t> </a:t>
            </a:r>
            <a:r>
              <a:rPr lang="ru-RU" sz="1100" dirty="0" err="1">
                <a:solidFill>
                  <a:srgbClr val="002060"/>
                </a:solidFill>
              </a:rPr>
              <a:t>Күбәләк</a:t>
            </a:r>
            <a:r>
              <a:rPr lang="ru-RU" sz="1100" dirty="0">
                <a:solidFill>
                  <a:srgbClr val="002060"/>
                </a:solidFill>
              </a:rPr>
              <a:t>”, “</a:t>
            </a:r>
            <a:r>
              <a:rPr lang="ru-RU" sz="1100" dirty="0" err="1">
                <a:solidFill>
                  <a:srgbClr val="002060"/>
                </a:solidFill>
              </a:rPr>
              <a:t>Кызыклы</a:t>
            </a:r>
            <a:r>
              <a:rPr lang="ru-RU" sz="1100" dirty="0">
                <a:solidFill>
                  <a:srgbClr val="002060"/>
                </a:solidFill>
              </a:rPr>
              <a:t> </a:t>
            </a:r>
            <a:r>
              <a:rPr lang="ru-RU" sz="1100" dirty="0" err="1">
                <a:solidFill>
                  <a:srgbClr val="002060"/>
                </a:solidFill>
              </a:rPr>
              <a:t>Шәкерт</a:t>
            </a:r>
            <a:r>
              <a:rPr lang="ru-RU" sz="1100" dirty="0">
                <a:solidFill>
                  <a:srgbClr val="002060"/>
                </a:solidFill>
              </a:rPr>
              <a:t>”, “</a:t>
            </a:r>
            <a:r>
              <a:rPr lang="ru-RU" sz="1100" dirty="0" err="1">
                <a:solidFill>
                  <a:srgbClr val="002060"/>
                </a:solidFill>
              </a:rPr>
              <a:t>Эш</a:t>
            </a:r>
            <a:r>
              <a:rPr lang="ru-RU" sz="1100" dirty="0">
                <a:solidFill>
                  <a:srgbClr val="002060"/>
                </a:solidFill>
              </a:rPr>
              <a:t> </a:t>
            </a:r>
            <a:r>
              <a:rPr lang="ru-RU" sz="1100" dirty="0" err="1">
                <a:solidFill>
                  <a:srgbClr val="002060"/>
                </a:solidFill>
              </a:rPr>
              <a:t>беткәч</a:t>
            </a:r>
            <a:r>
              <a:rPr lang="ru-RU" sz="1100" dirty="0">
                <a:solidFill>
                  <a:srgbClr val="002060"/>
                </a:solidFill>
              </a:rPr>
              <a:t>, </a:t>
            </a:r>
            <a:r>
              <a:rPr lang="ru-RU" sz="1100" dirty="0" err="1">
                <a:solidFill>
                  <a:srgbClr val="002060"/>
                </a:solidFill>
              </a:rPr>
              <a:t>уйнарга</a:t>
            </a:r>
            <a:r>
              <a:rPr lang="ru-RU" sz="1100" dirty="0">
                <a:solidFill>
                  <a:srgbClr val="002060"/>
                </a:solidFill>
              </a:rPr>
              <a:t> ярый”</a:t>
            </a:r>
          </a:p>
        </p:txBody>
      </p:sp>
      <p:sp>
        <p:nvSpPr>
          <p:cNvPr id="11" name="4-конечная звезда 10"/>
          <p:cNvSpPr/>
          <p:nvPr/>
        </p:nvSpPr>
        <p:spPr>
          <a:xfrm>
            <a:off x="734366" y="1185632"/>
            <a:ext cx="1506095" cy="1397181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4-конечная звезда 11"/>
          <p:cNvSpPr/>
          <p:nvPr/>
        </p:nvSpPr>
        <p:spPr>
          <a:xfrm>
            <a:off x="1259632" y="3615480"/>
            <a:ext cx="1481336" cy="1188518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4-конечная звезда 13"/>
          <p:cNvSpPr/>
          <p:nvPr/>
        </p:nvSpPr>
        <p:spPr>
          <a:xfrm>
            <a:off x="7236296" y="1364811"/>
            <a:ext cx="1320903" cy="1259754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4-конечная звезда 14"/>
          <p:cNvSpPr/>
          <p:nvPr/>
        </p:nvSpPr>
        <p:spPr>
          <a:xfrm>
            <a:off x="6956592" y="3375962"/>
            <a:ext cx="1589348" cy="1212012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6296" y="29708"/>
            <a:ext cx="1800200" cy="79605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131840" y="347342"/>
            <a:ext cx="3842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«</a:t>
            </a:r>
            <a:r>
              <a:rPr lang="ru-RU" sz="1200" dirty="0" smtClean="0">
                <a:solidFill>
                  <a:srgbClr val="002060"/>
                </a:solidFill>
              </a:rPr>
              <a:t>Детский сад №37 с. </a:t>
            </a:r>
            <a:r>
              <a:rPr lang="ru-RU" sz="1200" dirty="0" err="1" smtClean="0">
                <a:solidFill>
                  <a:srgbClr val="002060"/>
                </a:solidFill>
              </a:rPr>
              <a:t>Чулпаново</a:t>
            </a:r>
            <a:r>
              <a:rPr lang="ru-RU" sz="1200" dirty="0" smtClean="0">
                <a:solidFill>
                  <a:srgbClr val="002060"/>
                </a:solidFill>
              </a:rPr>
              <a:t>»</a:t>
            </a:r>
            <a:endParaRPr lang="ru-RU" sz="1200" dirty="0">
              <a:solidFill>
                <a:srgbClr val="002060"/>
              </a:solidFill>
            </a:endParaRPr>
          </a:p>
        </p:txBody>
      </p:sp>
      <p:pic>
        <p:nvPicPr>
          <p:cNvPr id="16" name="Рисунок 15" descr="C:\Users\HOME\AppData\Local\Microsoft\Windows\Temporary Internet Files\Content.Word\IMG_20210413_08405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1075525"/>
            <a:ext cx="1675765" cy="1838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 descr="C:\Users\HOME\AppData\Local\Microsoft\Windows\Temporary Internet Files\Content.Word\IMG_20210413_08592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10934" y="1075525"/>
            <a:ext cx="1571625" cy="1952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4366" y="3219079"/>
            <a:ext cx="2006602" cy="1728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08304" y="3363416"/>
            <a:ext cx="1237634" cy="1368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989742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624341"/>
            <a:ext cx="7734857" cy="363233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рисунков, </a:t>
            </a:r>
            <a:r>
              <a:rPr lang="ru-RU" sz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поделок, </a:t>
            </a:r>
            <a:r>
              <a:rPr lang="ru-RU" sz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посвященная творчеству Г. Тукая (работа с родителями)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03225" y="347342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832632" y="1275605"/>
            <a:ext cx="3971615" cy="2901669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rgbClr val="002060"/>
                </a:solidFill>
              </a:rPr>
              <a:t>Цель: Повышение эффективности работы по приобщению детей к творчеству </a:t>
            </a:r>
            <a:r>
              <a:rPr lang="ru-RU" sz="1100" dirty="0" err="1">
                <a:solidFill>
                  <a:srgbClr val="002060"/>
                </a:solidFill>
              </a:rPr>
              <a:t>Габдуллы</a:t>
            </a:r>
            <a:r>
              <a:rPr lang="ru-RU" sz="1100" dirty="0">
                <a:solidFill>
                  <a:srgbClr val="002060"/>
                </a:solidFill>
              </a:rPr>
              <a:t> Тукая.</a:t>
            </a:r>
          </a:p>
          <a:p>
            <a:pPr algn="ctr"/>
            <a:endParaRPr lang="ru-RU" sz="1100" dirty="0" smtClean="0">
              <a:solidFill>
                <a:srgbClr val="002060"/>
              </a:solidFill>
            </a:endParaRPr>
          </a:p>
          <a:p>
            <a:pPr algn="ctr"/>
            <a:r>
              <a:rPr lang="ru-RU" sz="1100" dirty="0" smtClean="0">
                <a:solidFill>
                  <a:srgbClr val="002060"/>
                </a:solidFill>
              </a:rPr>
              <a:t>Дети</a:t>
            </a:r>
            <a:r>
              <a:rPr lang="ru-RU" sz="1100" dirty="0">
                <a:solidFill>
                  <a:srgbClr val="002060"/>
                </a:solidFill>
              </a:rPr>
              <a:t>, совместно с родителями приняли активное участие в выставке </a:t>
            </a:r>
          </a:p>
        </p:txBody>
      </p:sp>
      <p:sp>
        <p:nvSpPr>
          <p:cNvPr id="11" name="4-конечная звезда 10"/>
          <p:cNvSpPr/>
          <p:nvPr/>
        </p:nvSpPr>
        <p:spPr>
          <a:xfrm>
            <a:off x="734366" y="1185632"/>
            <a:ext cx="1506095" cy="1397181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4-конечная звезда 11"/>
          <p:cNvSpPr/>
          <p:nvPr/>
        </p:nvSpPr>
        <p:spPr>
          <a:xfrm>
            <a:off x="1115616" y="3399456"/>
            <a:ext cx="1481336" cy="1188518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4-конечная звезда 13"/>
          <p:cNvSpPr/>
          <p:nvPr/>
        </p:nvSpPr>
        <p:spPr>
          <a:xfrm>
            <a:off x="7236296" y="1364811"/>
            <a:ext cx="1320903" cy="1259754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4-конечная звезда 14"/>
          <p:cNvSpPr/>
          <p:nvPr/>
        </p:nvSpPr>
        <p:spPr>
          <a:xfrm>
            <a:off x="6956592" y="3375962"/>
            <a:ext cx="1589348" cy="1212012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6296" y="29708"/>
            <a:ext cx="1800200" cy="79605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131840" y="347342"/>
            <a:ext cx="3842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«</a:t>
            </a:r>
            <a:r>
              <a:rPr lang="ru-RU" sz="1200" dirty="0" smtClean="0">
                <a:solidFill>
                  <a:srgbClr val="002060"/>
                </a:solidFill>
              </a:rPr>
              <a:t>Детский сад №37 с. </a:t>
            </a:r>
            <a:r>
              <a:rPr lang="ru-RU" sz="1200" dirty="0" err="1" smtClean="0">
                <a:solidFill>
                  <a:srgbClr val="002060"/>
                </a:solidFill>
              </a:rPr>
              <a:t>Чулпаново</a:t>
            </a:r>
            <a:r>
              <a:rPr lang="ru-RU" sz="1200" dirty="0" smtClean="0">
                <a:solidFill>
                  <a:srgbClr val="002060"/>
                </a:solidFill>
              </a:rPr>
              <a:t>»</a:t>
            </a:r>
            <a:endParaRPr lang="ru-RU" sz="1200" dirty="0">
              <a:solidFill>
                <a:srgbClr val="002060"/>
              </a:solidFill>
            </a:endParaRPr>
          </a:p>
        </p:txBody>
      </p:sp>
      <p:pic>
        <p:nvPicPr>
          <p:cNvPr id="18" name="Рисунок 17" descr="C:\Users\ASUS\AppData\Local\Microsoft\Windows\INetCache\Content.Word\IMG_20210419_09550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8957" y="1275605"/>
            <a:ext cx="1640795" cy="1348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6043" y="2859782"/>
            <a:ext cx="1700909" cy="2155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56592" y="3003797"/>
            <a:ext cx="1956104" cy="1803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24328" y="943018"/>
            <a:ext cx="1353584" cy="1819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04588965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3357</TotalTime>
  <Words>364</Words>
  <Application>Microsoft Office PowerPoint</Application>
  <PresentationFormat>Экран (16:9)</PresentationFormat>
  <Paragraphs>37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2_Тема Office</vt:lpstr>
      <vt:lpstr>  Информационная справка  «Детский сад №37  с Чулпаново» по проведенным мероприятиям в рамках Года родных языков и народного единства за апрель2021 года</vt:lpstr>
      <vt:lpstr>Инсценировка русской народной сказки «Репка» на татарском языке </vt:lpstr>
      <vt:lpstr>Занятие по изобразительному творчеству.  Знакомство с татарской народной обувью «Ичиги» </vt:lpstr>
      <vt:lpstr>Знакомство с Тукаем . Просмотр презентации о жизни и творчестве Габдуллы Тукая.</vt:lpstr>
      <vt:lpstr>Литературно- музыкальная композиция по произведениям Г.Тукая «Тукай в наших сердцах»</vt:lpstr>
      <vt:lpstr>Выставка рисунков, поделок, посвященная творчеству Г. Тукая (работа с родителями)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Comp</cp:lastModifiedBy>
  <cp:revision>440</cp:revision>
  <cp:lastPrinted>2021-02-01T07:48:05Z</cp:lastPrinted>
  <dcterms:created xsi:type="dcterms:W3CDTF">2015-10-13T08:15:21Z</dcterms:created>
  <dcterms:modified xsi:type="dcterms:W3CDTF">2021-06-01T23:22:31Z</dcterms:modified>
</cp:coreProperties>
</file>